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6858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1pPr>
    <a:lvl2pPr marL="40639" marR="40639" indent="3429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2pPr>
    <a:lvl3pPr marL="40639" marR="40639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3pPr>
    <a:lvl4pPr marL="40639" marR="40639" indent="10287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4pPr>
    <a:lvl5pPr marL="40639" marR="40639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5pPr>
    <a:lvl6pPr marL="40639" marR="40639" indent="17145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6pPr>
    <a:lvl7pPr marL="40639" marR="40639" indent="2057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7pPr>
    <a:lvl8pPr marL="40639" marR="40639" indent="24003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8pPr>
    <a:lvl9pPr marL="40639" marR="40639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9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0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1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4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5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6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7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8_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342900" y="1882775"/>
            <a:ext cx="2832100" cy="218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>
              <a:buChar char="–"/>
            </a:lvl4pPr>
            <a:lvl5pPr marL="2098039">
              <a:buChar char="»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lide Number"/>
          <p:cNvSpPr txBox="1"/>
          <p:nvPr>
            <p:ph type="sldNum" sz="quarter" idx="2"/>
          </p:nvPr>
        </p:nvSpPr>
        <p:spPr>
          <a:xfrm>
            <a:off x="5573092" y="8728075"/>
            <a:ext cx="283816" cy="279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normAutofit fontScale="100000" lnSpcReduction="0"/>
          </a:bodyPr>
          <a:lstStyle>
            <a:lvl1pPr marL="0" marR="0" algn="ctr" defTabSz="584200">
              <a:defRPr sz="1200">
                <a:solidFill>
                  <a:srgbClr val="9B9B9B"/>
                </a:solidFill>
                <a:uFill>
                  <a:solidFill>
                    <a:srgbClr val="9B9B9B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342900" y="366183"/>
            <a:ext cx="6172200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40639" marR="40639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1pPr>
      <a:lvl2pPr marL="40639" marR="40639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2pPr>
      <a:lvl3pPr marL="40639" marR="40639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3pPr>
      <a:lvl4pPr marL="40639" marR="40639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4pPr>
      <a:lvl5pPr marL="40639" marR="40639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5pPr>
      <a:lvl6pPr marL="40639" marR="40639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6pPr>
      <a:lvl7pPr marL="40639" marR="40639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7pPr>
      <a:lvl8pPr marL="40639" marR="40639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8pPr>
      <a:lvl9pPr marL="40639" marR="40639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9pPr>
    </p:titleStyle>
    <p:bodyStyle>
      <a:lvl1pPr marL="383540" marR="40639" indent="-3429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000000"/>
        </a:buClr>
        <a:buSzTx/>
        <a:buFont typeface="Arial"/>
        <a:buNone/>
        <a:tabLst/>
        <a:defRPr b="0" baseline="0" cap="none" i="0" spc="0" strike="noStrike" sz="20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1pPr>
      <a:lvl2pPr marL="742587" marR="40639" indent="-204107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2pPr>
      <a:lvl3pPr marL="1186179" marR="40639" indent="-190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3pPr>
      <a:lvl4pPr marL="1681479" marR="40639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4pPr>
      <a:lvl5pPr marL="2138679" marR="40639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5pPr>
      <a:lvl6pPr marL="2138679" marR="40639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6pPr>
      <a:lvl7pPr marL="2138679" marR="40639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7pPr>
      <a:lvl8pPr marL="2138679" marR="40639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8pPr>
      <a:lvl9pPr marL="2138679" marR="40639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"/>
          <p:cNvSpPr/>
          <p:nvPr/>
        </p:nvSpPr>
        <p:spPr>
          <a:xfrm>
            <a:off x="0" y="1130300"/>
            <a:ext cx="6858000" cy="8013700"/>
          </a:xfrm>
          <a:prstGeom prst="rect">
            <a:avLst/>
          </a:prstGeom>
          <a:solidFill>
            <a:schemeClr val="accent2">
              <a:hueOff val="-2473792"/>
              <a:satOff val="-50209"/>
              <a:lumOff val="23543"/>
            </a:schemeClr>
          </a:solidFill>
          <a:ln>
            <a:solidFill>
              <a:schemeClr val="accent2">
                <a:hueOff val="-2473792"/>
                <a:satOff val="-50209"/>
                <a:lumOff val="23543"/>
              </a:schemeClr>
            </a:solidFill>
            <a:miter lim="400000"/>
          </a:ln>
          <a:effectLst>
            <a:outerShdw sx="100000" sy="100000" kx="0" ky="0" algn="b" rotWithShape="0" blurRad="38100" dist="25400" dir="5400000">
              <a:srgbClr val="929292">
                <a:alpha val="34999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chemeClr val="accent2"/>
                </a:solidFill>
              </a:defRPr>
            </a:pPr>
          </a:p>
        </p:txBody>
      </p:sp>
      <p:sp>
        <p:nvSpPr>
          <p:cNvPr id="110" name="Rectangle"/>
          <p:cNvSpPr/>
          <p:nvPr/>
        </p:nvSpPr>
        <p:spPr>
          <a:xfrm>
            <a:off x="0" y="0"/>
            <a:ext cx="6858000" cy="11176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25400" dir="5400000">
              <a:srgbClr val="929292">
                <a:alpha val="34999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11" name="Ideasicleˣ Creative Brief"/>
          <p:cNvSpPr txBox="1"/>
          <p:nvPr/>
        </p:nvSpPr>
        <p:spPr>
          <a:xfrm>
            <a:off x="479425" y="555625"/>
            <a:ext cx="6273801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buClr>
                <a:srgbClr val="FFFFFF"/>
              </a:buClr>
              <a:buFont typeface="Helvetica"/>
              <a:defRPr b="1"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Ideasicleˣ Creative Brief</a:t>
            </a:r>
          </a:p>
        </p:txBody>
      </p:sp>
      <p:sp>
        <p:nvSpPr>
          <p:cNvPr id="112" name="What are we promoting with this new idea?…"/>
          <p:cNvSpPr txBox="1"/>
          <p:nvPr/>
        </p:nvSpPr>
        <p:spPr>
          <a:xfrm>
            <a:off x="866775" y="1279525"/>
            <a:ext cx="5750044" cy="527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just">
              <a:buClr>
                <a:srgbClr val="000000"/>
              </a:buClr>
              <a:buFont typeface="Calibri"/>
              <a:defRPr b="1" sz="1300">
                <a:latin typeface="+mj-lt"/>
                <a:ea typeface="+mj-ea"/>
                <a:cs typeface="+mj-cs"/>
                <a:sym typeface="Helvetica"/>
              </a:defRPr>
            </a:pPr>
            <a:r>
              <a:t>What are we promoting with this new idea?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Font typeface="Calibri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i="1"/>
              <a:t>Briefly describe the business, product or feature here</a:t>
            </a:r>
            <a:r>
              <a:t>.</a:t>
            </a:r>
          </a:p>
          <a:p>
            <a:pPr algn="just">
              <a:buClr>
                <a:srgbClr val="000000"/>
              </a:buClr>
              <a:buFont typeface="Calibri"/>
              <a:defRPr b="1" sz="1300">
                <a:latin typeface="+mj-lt"/>
                <a:ea typeface="+mj-ea"/>
                <a:cs typeface="+mj-cs"/>
                <a:sym typeface="Helvetica"/>
              </a:defRPr>
            </a:pPr>
            <a:r>
              <a:t>What is the marketing problem we want the new idea to solve?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Font typeface="Calibri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i="1"/>
              <a:t>Pretty self explanatory, but remember creative people love to solve problems</a:t>
            </a:r>
            <a:r>
              <a:t>.</a:t>
            </a:r>
          </a:p>
          <a:p>
            <a:pPr algn="just">
              <a:buClr>
                <a:srgbClr val="000000"/>
              </a:buClr>
              <a:buFont typeface="Calibri"/>
              <a:defRPr b="1" sz="1300">
                <a:latin typeface="+mj-lt"/>
                <a:ea typeface="+mj-ea"/>
                <a:cs typeface="+mj-cs"/>
                <a:sym typeface="Helvetica"/>
              </a:defRPr>
            </a:pPr>
            <a:r>
              <a:t>Is there a specific “kind” of idea required?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Font typeface="Calibri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i="1"/>
              <a:t>Are we looking for specific ideas, like a name or a promotional hook or a brand idea? Or are we solving a larger problem and anything goes?</a:t>
            </a:r>
          </a:p>
          <a:p>
            <a:pPr algn="just">
              <a:spcBef>
                <a:spcPts val="300"/>
              </a:spcBef>
              <a:buClr>
                <a:srgbClr val="000000"/>
              </a:buClr>
              <a:buFont typeface="Calibri"/>
              <a:defRPr b="1" sz="1300">
                <a:latin typeface="+mj-lt"/>
                <a:ea typeface="+mj-ea"/>
                <a:cs typeface="+mj-cs"/>
                <a:sym typeface="Helvetica"/>
              </a:defRPr>
            </a:pPr>
            <a:r>
              <a:t>What is the key insight behind the idea?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Font typeface="Calibri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i="1"/>
              <a:t>Optional - hopefully the whole brief is insightful but sometimes there’s one big piece of intel we want to point out here</a:t>
            </a:r>
            <a:r>
              <a:t>.</a:t>
            </a:r>
          </a:p>
          <a:p>
            <a:pPr algn="just">
              <a:buClr>
                <a:srgbClr val="000000"/>
              </a:buClr>
              <a:buFont typeface="Calibri"/>
              <a:defRPr b="1" sz="1300">
                <a:latin typeface="+mj-lt"/>
                <a:ea typeface="+mj-ea"/>
                <a:cs typeface="+mj-cs"/>
                <a:sym typeface="Helvetica"/>
              </a:defRPr>
            </a:pPr>
            <a:r>
              <a:t>Who is the primary audience for the new idea?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Font typeface="Calibri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i="1"/>
              <a:t>Not just demographics, but a little about how they live and what role the client’s category plays in their lives</a:t>
            </a:r>
            <a:r>
              <a:t>.</a:t>
            </a:r>
          </a:p>
          <a:p>
            <a:pPr algn="just">
              <a:buClr>
                <a:srgbClr val="000000"/>
              </a:buClr>
              <a:buFont typeface="Calibri"/>
              <a:defRPr b="1" sz="1300">
                <a:latin typeface="+mj-lt"/>
                <a:ea typeface="+mj-ea"/>
                <a:cs typeface="+mj-cs"/>
                <a:sym typeface="Helvetica"/>
              </a:defRPr>
            </a:pPr>
            <a:r>
              <a:t>What is the one thing the idea must communicate?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Font typeface="Calibri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i="1"/>
              <a:t>Not always necessary if we want to leave it open, but keep it to a single thought.</a:t>
            </a:r>
          </a:p>
          <a:p>
            <a:pPr algn="just">
              <a:buClr>
                <a:srgbClr val="000000"/>
              </a:buClr>
              <a:buFont typeface="Calibri"/>
              <a:defRPr b="1" sz="1300">
                <a:latin typeface="+mj-lt"/>
                <a:ea typeface="+mj-ea"/>
                <a:cs typeface="+mj-cs"/>
                <a:sym typeface="Helvetica"/>
              </a:defRPr>
            </a:pPr>
            <a:r>
              <a:t>What are the three most relevant support points?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Font typeface="Calibri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i="1"/>
              <a:t>There may be more than three, but only include the three most important so you don’t overwhelm the team.</a:t>
            </a:r>
          </a:p>
          <a:p>
            <a:pPr marL="383540" indent="-228600" algn="just">
              <a:spcBef>
                <a:spcPts val="100"/>
              </a:spcBef>
              <a:buClr>
                <a:srgbClr val="000000"/>
              </a:buClr>
              <a:buSzPct val="100000"/>
              <a:buFont typeface="Calibri"/>
              <a:buChar char="•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t>Proof point 1. </a:t>
            </a:r>
          </a:p>
          <a:p>
            <a:pPr marL="383540" indent="-228600" algn="just">
              <a:spcBef>
                <a:spcPts val="100"/>
              </a:spcBef>
              <a:buClr>
                <a:srgbClr val="000000"/>
              </a:buClr>
              <a:buSzPct val="100000"/>
              <a:buFont typeface="Calibri"/>
              <a:buChar char="•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t>Proof point 2.</a:t>
            </a:r>
          </a:p>
          <a:p>
            <a:pPr marL="383540" indent="-228600" algn="just">
              <a:spcBef>
                <a:spcPts val="800"/>
              </a:spcBef>
              <a:buClr>
                <a:srgbClr val="000000"/>
              </a:buClr>
              <a:buSzPct val="100000"/>
              <a:buFont typeface="Calibri"/>
              <a:buChar char="•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t>Proof point 3</a:t>
            </a:r>
          </a:p>
          <a:p>
            <a:pPr algn="just">
              <a:buClr>
                <a:srgbClr val="000000"/>
              </a:buClr>
              <a:buFont typeface="Calibri"/>
              <a:defRPr b="1" sz="1300">
                <a:latin typeface="+mj-lt"/>
                <a:ea typeface="+mj-ea"/>
                <a:cs typeface="+mj-cs"/>
                <a:sym typeface="Helvetica"/>
              </a:defRPr>
            </a:pPr>
            <a:r>
              <a:t>What is the tone of the brand?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Font typeface="Calibri"/>
              <a:defRPr sz="1200">
                <a:latin typeface="+mj-lt"/>
                <a:ea typeface="+mj-ea"/>
                <a:cs typeface="+mj-cs"/>
                <a:sym typeface="Helvetica"/>
              </a:defRPr>
            </a:pPr>
            <a:r>
              <a:rPr i="1"/>
              <a:t>Choose 3-5 words that capture the tone - or personality - of the brand</a:t>
            </a:r>
            <a:r>
              <a:t>. </a:t>
            </a:r>
          </a:p>
        </p:txBody>
      </p:sp>
      <p:pic>
        <p:nvPicPr>
          <p:cNvPr id="113" name="logo on brwn.png" descr="logo on brwn.png"/>
          <p:cNvPicPr>
            <a:picLocks noChangeAspect="0"/>
          </p:cNvPicPr>
          <p:nvPr/>
        </p:nvPicPr>
        <p:blipFill>
          <a:blip r:embed="rId2">
            <a:extLst/>
          </a:blip>
          <a:srcRect l="39831" t="39047" r="40252" b="34956"/>
          <a:stretch>
            <a:fillRect/>
          </a:stretch>
        </p:blipFill>
        <p:spPr>
          <a:xfrm>
            <a:off x="5688012" y="44450"/>
            <a:ext cx="1039813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Client…"/>
          <p:cNvSpPr txBox="1"/>
          <p:nvPr/>
        </p:nvSpPr>
        <p:spPr>
          <a:xfrm>
            <a:off x="5941356" y="174625"/>
            <a:ext cx="507726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buClr>
                <a:srgbClr val="000000"/>
              </a:buClr>
              <a:buFont typeface="Helvetica"/>
              <a:defRPr b="1" sz="1000">
                <a:latin typeface="+mj-lt"/>
                <a:ea typeface="+mj-ea"/>
                <a:cs typeface="+mj-cs"/>
                <a:sym typeface="Helvetica"/>
              </a:defRPr>
            </a:pPr>
            <a:r>
              <a:t>Client</a:t>
            </a:r>
          </a:p>
          <a:p>
            <a:pPr algn="ctr">
              <a:buClr>
                <a:srgbClr val="000000"/>
              </a:buClr>
              <a:buFont typeface="Helvetica"/>
              <a:defRPr b="1" sz="1000">
                <a:latin typeface="+mj-lt"/>
                <a:ea typeface="+mj-ea"/>
                <a:cs typeface="+mj-cs"/>
                <a:sym typeface="Helvetica"/>
              </a:defRPr>
            </a:pPr>
            <a:r>
              <a:t>Name</a:t>
            </a:r>
          </a:p>
        </p:txBody>
      </p:sp>
      <p:pic>
        <p:nvPicPr>
          <p:cNvPr id="115" name="Ideasicle X square logo.001.jpeg" descr="Ideasicle X square logo.001.jpeg"/>
          <p:cNvPicPr>
            <a:picLocks noChangeAspect="1"/>
          </p:cNvPicPr>
          <p:nvPr/>
        </p:nvPicPr>
        <p:blipFill>
          <a:blip r:embed="rId3">
            <a:extLst/>
          </a:blip>
          <a:srcRect l="2723" t="2583" r="2871" b="2534"/>
          <a:stretch>
            <a:fillRect/>
          </a:stretch>
        </p:blipFill>
        <p:spPr>
          <a:xfrm>
            <a:off x="604865" y="1362075"/>
            <a:ext cx="230133" cy="231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561" fill="norm" stroke="1" extrusionOk="0">
                <a:moveTo>
                  <a:pt x="20047" y="15"/>
                </a:moveTo>
                <a:cubicBezTo>
                  <a:pt x="19341" y="32"/>
                  <a:pt x="18475" y="65"/>
                  <a:pt x="18156" y="89"/>
                </a:cubicBezTo>
                <a:cubicBezTo>
                  <a:pt x="16297" y="230"/>
                  <a:pt x="15696" y="277"/>
                  <a:pt x="14149" y="274"/>
                </a:cubicBezTo>
                <a:cubicBezTo>
                  <a:pt x="13216" y="273"/>
                  <a:pt x="11631" y="259"/>
                  <a:pt x="10588" y="237"/>
                </a:cubicBezTo>
                <a:cubicBezTo>
                  <a:pt x="8649" y="197"/>
                  <a:pt x="7979" y="192"/>
                  <a:pt x="6693" y="348"/>
                </a:cubicBezTo>
                <a:cubicBezTo>
                  <a:pt x="5473" y="496"/>
                  <a:pt x="4972" y="559"/>
                  <a:pt x="4394" y="607"/>
                </a:cubicBezTo>
                <a:cubicBezTo>
                  <a:pt x="4061" y="635"/>
                  <a:pt x="3430" y="682"/>
                  <a:pt x="3021" y="718"/>
                </a:cubicBezTo>
                <a:cubicBezTo>
                  <a:pt x="2612" y="754"/>
                  <a:pt x="1958" y="838"/>
                  <a:pt x="1574" y="866"/>
                </a:cubicBezTo>
                <a:cubicBezTo>
                  <a:pt x="767" y="926"/>
                  <a:pt x="609" y="933"/>
                  <a:pt x="425" y="1088"/>
                </a:cubicBezTo>
                <a:cubicBezTo>
                  <a:pt x="119" y="1345"/>
                  <a:pt x="-55" y="2220"/>
                  <a:pt x="16" y="3382"/>
                </a:cubicBezTo>
                <a:cubicBezTo>
                  <a:pt x="40" y="3757"/>
                  <a:pt x="102" y="4630"/>
                  <a:pt x="128" y="5306"/>
                </a:cubicBezTo>
                <a:cubicBezTo>
                  <a:pt x="154" y="5982"/>
                  <a:pt x="178" y="6800"/>
                  <a:pt x="202" y="7119"/>
                </a:cubicBezTo>
                <a:cubicBezTo>
                  <a:pt x="335" y="8884"/>
                  <a:pt x="374" y="10082"/>
                  <a:pt x="313" y="12520"/>
                </a:cubicBezTo>
                <a:cubicBezTo>
                  <a:pt x="211" y="16621"/>
                  <a:pt x="255" y="19790"/>
                  <a:pt x="425" y="20512"/>
                </a:cubicBezTo>
                <a:cubicBezTo>
                  <a:pt x="516" y="20902"/>
                  <a:pt x="661" y="21132"/>
                  <a:pt x="981" y="21289"/>
                </a:cubicBezTo>
                <a:cubicBezTo>
                  <a:pt x="1242" y="21416"/>
                  <a:pt x="1280" y="21422"/>
                  <a:pt x="1797" y="21400"/>
                </a:cubicBezTo>
                <a:cubicBezTo>
                  <a:pt x="2702" y="21360"/>
                  <a:pt x="6528" y="21374"/>
                  <a:pt x="9290" y="21436"/>
                </a:cubicBezTo>
                <a:cubicBezTo>
                  <a:pt x="10735" y="21469"/>
                  <a:pt x="12969" y="21530"/>
                  <a:pt x="14261" y="21547"/>
                </a:cubicBezTo>
                <a:cubicBezTo>
                  <a:pt x="17126" y="21586"/>
                  <a:pt x="20656" y="21536"/>
                  <a:pt x="20864" y="21473"/>
                </a:cubicBezTo>
                <a:cubicBezTo>
                  <a:pt x="21044" y="21419"/>
                  <a:pt x="21064" y="21352"/>
                  <a:pt x="21197" y="20882"/>
                </a:cubicBezTo>
                <a:lnTo>
                  <a:pt x="21309" y="20549"/>
                </a:lnTo>
                <a:lnTo>
                  <a:pt x="21309" y="13556"/>
                </a:lnTo>
                <a:cubicBezTo>
                  <a:pt x="21320" y="8938"/>
                  <a:pt x="21306" y="6128"/>
                  <a:pt x="21272" y="5269"/>
                </a:cubicBezTo>
                <a:cubicBezTo>
                  <a:pt x="21167" y="2662"/>
                  <a:pt x="21217" y="1044"/>
                  <a:pt x="21420" y="755"/>
                </a:cubicBezTo>
                <a:cubicBezTo>
                  <a:pt x="21535" y="591"/>
                  <a:pt x="21545" y="214"/>
                  <a:pt x="21420" y="89"/>
                </a:cubicBezTo>
                <a:cubicBezTo>
                  <a:pt x="21322" y="-9"/>
                  <a:pt x="21317" y="-14"/>
                  <a:pt x="20047" y="15"/>
                </a:cubicBezTo>
                <a:close/>
              </a:path>
            </a:pathLst>
          </a:custGeom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095C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095C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